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90" d="100"/>
          <a:sy n="90" d="100"/>
        </p:scale>
        <p:origin x="1268" y="-26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1870458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1816536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1951525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1507717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3816071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2502732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3336555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1083516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4070519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3402893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343222E-D538-4647-B866-48B2EE98ECED}" type="datetimeFigureOut">
              <a:rPr kumimoji="1" lang="ja-JP" altLang="en-US" smtClean="0"/>
              <a:t>2021/4/5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2740602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343222E-D538-4647-B866-48B2EE98ECED}" type="datetimeFigureOut">
              <a:rPr kumimoji="1" lang="ja-JP" altLang="en-US" smtClean="0"/>
              <a:t>2021/4/5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E5C0BE2-3015-45B8-996F-F6EB95919B5D}" type="slidenum">
              <a:rPr kumimoji="1" lang="ja-JP" altLang="en-US" smtClean="0"/>
              <a:t>‹#›</a:t>
            </a:fld>
            <a:endParaRPr kumimoji="1" lang="ja-JP" altLang="en-US"/>
          </a:p>
        </p:txBody>
      </p:sp>
    </p:spTree>
    <p:extLst>
      <p:ext uri="{BB962C8B-B14F-4D97-AF65-F5344CB8AC3E}">
        <p14:creationId xmlns:p14="http://schemas.microsoft.com/office/powerpoint/2010/main" val="3156958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p:cNvSpPr txBox="1"/>
          <p:nvPr/>
        </p:nvSpPr>
        <p:spPr>
          <a:xfrm>
            <a:off x="269820" y="144410"/>
            <a:ext cx="4406057" cy="338554"/>
          </a:xfrm>
          <a:prstGeom prst="rect">
            <a:avLst/>
          </a:prstGeom>
          <a:solidFill>
            <a:schemeClr val="tx1"/>
          </a:solidFill>
        </p:spPr>
        <p:txBody>
          <a:bodyPr wrap="square" rtlCol="0">
            <a:spAutoFit/>
          </a:bodyPr>
          <a:lstStyle/>
          <a:p>
            <a:pPr algn="ctr"/>
            <a:r>
              <a:rPr lang="ja-JP" altLang="en-US" sz="1600" b="1" dirty="0">
                <a:solidFill>
                  <a:schemeClr val="bg1"/>
                </a:solidFill>
                <a:latin typeface="BIZ UDPゴシック" panose="020B0400000000000000" pitchFamily="50" charset="-128"/>
                <a:ea typeface="BIZ UDPゴシック" panose="020B0400000000000000" pitchFamily="50" charset="-128"/>
              </a:rPr>
              <a:t>健康チェックシート</a:t>
            </a:r>
          </a:p>
        </p:txBody>
      </p:sp>
      <p:sp>
        <p:nvSpPr>
          <p:cNvPr id="46" name="テキスト ボックス 45"/>
          <p:cNvSpPr txBox="1"/>
          <p:nvPr/>
        </p:nvSpPr>
        <p:spPr>
          <a:xfrm>
            <a:off x="269820" y="608832"/>
            <a:ext cx="6472603" cy="461665"/>
          </a:xfrm>
          <a:prstGeom prst="rect">
            <a:avLst/>
          </a:prstGeom>
          <a:noFill/>
          <a:ln>
            <a:solidFill>
              <a:schemeClr val="tx1"/>
            </a:solidFill>
          </a:ln>
        </p:spPr>
        <p:txBody>
          <a:bodyPr wrap="square" rtlCol="0">
            <a:spAutoFit/>
          </a:bodyPr>
          <a:lstStyle/>
          <a:p>
            <a:r>
              <a:rPr lang="ja-JP" altLang="en-US" sz="800" dirty="0">
                <a:latin typeface="BIZ UDPゴシック" panose="020B0400000000000000" pitchFamily="50" charset="-128"/>
                <a:ea typeface="BIZ UDPゴシック" panose="020B0400000000000000" pitchFamily="50" charset="-128"/>
              </a:rPr>
              <a:t>本健康チェックシートは、球技大会において新型ウィルス感染症の拡大を防止するため、参加者の健康状態を確認することを目的としています。</a:t>
            </a:r>
            <a:endParaRPr lang="en-US" altLang="ja-JP" sz="800" dirty="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本チェックシートは参加者のみなさまの健康状態の把握、来場可否の判断に使用しますので、</a:t>
            </a:r>
            <a:r>
              <a:rPr lang="ja-JP" altLang="en-US" sz="800" b="1" u="sng" dirty="0">
                <a:latin typeface="BIZ UDPゴシック" panose="020B0400000000000000" pitchFamily="50" charset="-128"/>
                <a:ea typeface="BIZ UDPゴシック" panose="020B0400000000000000" pitchFamily="50" charset="-128"/>
              </a:rPr>
              <a:t>参加の際は必ず記入して提出ください。</a:t>
            </a:r>
            <a:endParaRPr lang="en-US" altLang="ja-JP" sz="800" b="1" u="sng" dirty="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また大会参加者において感染症患者またはその疑いがある方が発見された場合に必要な範囲で保健所等に提供することがあります。</a:t>
            </a:r>
            <a:endParaRPr lang="en-US" altLang="ja-JP" sz="800" dirty="0">
              <a:latin typeface="BIZ UDPゴシック" panose="020B0400000000000000" pitchFamily="50" charset="-128"/>
              <a:ea typeface="BIZ UDPゴシック" panose="020B0400000000000000" pitchFamily="50" charset="-128"/>
            </a:endParaRPr>
          </a:p>
        </p:txBody>
      </p:sp>
      <p:graphicFrame>
        <p:nvGraphicFramePr>
          <p:cNvPr id="49" name="表 48"/>
          <p:cNvGraphicFramePr>
            <a:graphicFrameLocks noGrp="1"/>
          </p:cNvGraphicFramePr>
          <p:nvPr>
            <p:extLst>
              <p:ext uri="{D42A27DB-BD31-4B8C-83A1-F6EECF244321}">
                <p14:modId xmlns:p14="http://schemas.microsoft.com/office/powerpoint/2010/main" val="3328735041"/>
              </p:ext>
            </p:extLst>
          </p:nvPr>
        </p:nvGraphicFramePr>
        <p:xfrm>
          <a:off x="269820" y="1252569"/>
          <a:ext cx="4302180" cy="696152"/>
        </p:xfrm>
        <a:graphic>
          <a:graphicData uri="http://schemas.openxmlformats.org/drawingml/2006/table">
            <a:tbl>
              <a:tblPr firstRow="1" bandRow="1">
                <a:tableStyleId>{5C22544A-7EE6-4342-B048-85BDC9FD1C3A}</a:tableStyleId>
              </a:tblPr>
              <a:tblGrid>
                <a:gridCol w="1524651">
                  <a:extLst>
                    <a:ext uri="{9D8B030D-6E8A-4147-A177-3AD203B41FA5}">
                      <a16:colId xmlns:a16="http://schemas.microsoft.com/office/drawing/2014/main" val="20000"/>
                    </a:ext>
                  </a:extLst>
                </a:gridCol>
                <a:gridCol w="2777529">
                  <a:extLst>
                    <a:ext uri="{9D8B030D-6E8A-4147-A177-3AD203B41FA5}">
                      <a16:colId xmlns:a16="http://schemas.microsoft.com/office/drawing/2014/main" val="20001"/>
                    </a:ext>
                  </a:extLst>
                </a:gridCol>
              </a:tblGrid>
              <a:tr h="348076">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お子様のクラス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参加者氏名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8076">
                <a:tc>
                  <a:txBody>
                    <a:bodyPr/>
                    <a:lstStyle/>
                    <a:p>
                      <a:pPr algn="ctr"/>
                      <a:r>
                        <a:rPr kumimoji="1" lang="ja-JP" altLang="en-US" sz="1000" dirty="0" err="1">
                          <a:solidFill>
                            <a:sysClr val="windowText" lastClr="000000"/>
                          </a:solidFill>
                          <a:latin typeface="BIZ UDPゴシック" panose="020B0400000000000000" pitchFamily="50" charset="-128"/>
                          <a:ea typeface="BIZ UDPゴシック" panose="020B0400000000000000" pitchFamily="50" charset="-128"/>
                        </a:rPr>
                        <a:t>ー</a:t>
                      </a:r>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2" name="表 51"/>
          <p:cNvGraphicFramePr>
            <a:graphicFrameLocks noGrp="1"/>
          </p:cNvGraphicFramePr>
          <p:nvPr>
            <p:extLst>
              <p:ext uri="{D42A27DB-BD31-4B8C-83A1-F6EECF244321}">
                <p14:modId xmlns:p14="http://schemas.microsoft.com/office/powerpoint/2010/main" val="1467110406"/>
              </p:ext>
            </p:extLst>
          </p:nvPr>
        </p:nvGraphicFramePr>
        <p:xfrm>
          <a:off x="4791453" y="1215538"/>
          <a:ext cx="1950969" cy="723683"/>
        </p:xfrm>
        <a:graphic>
          <a:graphicData uri="http://schemas.openxmlformats.org/drawingml/2006/table">
            <a:tbl>
              <a:tblPr firstRow="1" bandRow="1">
                <a:tableStyleId>{5C22544A-7EE6-4342-B048-85BDC9FD1C3A}</a:tableStyleId>
              </a:tblPr>
              <a:tblGrid>
                <a:gridCol w="823460">
                  <a:extLst>
                    <a:ext uri="{9D8B030D-6E8A-4147-A177-3AD203B41FA5}">
                      <a16:colId xmlns:a16="http://schemas.microsoft.com/office/drawing/2014/main" val="20000"/>
                    </a:ext>
                  </a:extLst>
                </a:gridCol>
                <a:gridCol w="1127509">
                  <a:extLst>
                    <a:ext uri="{9D8B030D-6E8A-4147-A177-3AD203B41FA5}">
                      <a16:colId xmlns:a16="http://schemas.microsoft.com/office/drawing/2014/main" val="20001"/>
                    </a:ext>
                  </a:extLst>
                </a:gridCol>
              </a:tblGrid>
              <a:tr h="378909">
                <a:tc gridSpan="2">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６月１９日（土）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344774">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体温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53" name="テキスト ボックス 52"/>
          <p:cNvSpPr txBox="1"/>
          <p:nvPr/>
        </p:nvSpPr>
        <p:spPr>
          <a:xfrm>
            <a:off x="5081666" y="152334"/>
            <a:ext cx="1548854" cy="338554"/>
          </a:xfrm>
          <a:prstGeom prst="rect">
            <a:avLst/>
          </a:prstGeom>
          <a:noFill/>
          <a:ln w="31750" cmpd="dbl">
            <a:solidFill>
              <a:schemeClr val="tx1"/>
            </a:solidFill>
          </a:ln>
        </p:spPr>
        <p:txBody>
          <a:bodyPr wrap="square" rtlCol="0">
            <a:spAutoFit/>
          </a:bodyPr>
          <a:lstStyle/>
          <a:p>
            <a:pPr algn="ct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提出必須</a:t>
            </a:r>
            <a:endParaRPr kumimoji="1" lang="ja-JP" altLang="en-US" sz="1600" dirty="0">
              <a:latin typeface="BIZ UDPゴシック" panose="020B0400000000000000" pitchFamily="50" charset="-128"/>
              <a:ea typeface="BIZ UDPゴシック" panose="020B0400000000000000" pitchFamily="50" charset="-128"/>
            </a:endParaRPr>
          </a:p>
        </p:txBody>
      </p:sp>
      <p:graphicFrame>
        <p:nvGraphicFramePr>
          <p:cNvPr id="59" name="表 58"/>
          <p:cNvGraphicFramePr>
            <a:graphicFrameLocks noGrp="1"/>
          </p:cNvGraphicFramePr>
          <p:nvPr>
            <p:extLst>
              <p:ext uri="{D42A27DB-BD31-4B8C-83A1-F6EECF244321}">
                <p14:modId xmlns:p14="http://schemas.microsoft.com/office/powerpoint/2010/main" val="3193203711"/>
              </p:ext>
            </p:extLst>
          </p:nvPr>
        </p:nvGraphicFramePr>
        <p:xfrm>
          <a:off x="269820" y="2345641"/>
          <a:ext cx="6472603" cy="2346960"/>
        </p:xfrm>
        <a:graphic>
          <a:graphicData uri="http://schemas.openxmlformats.org/drawingml/2006/table">
            <a:tbl>
              <a:tblPr firstRow="1" bandRow="1">
                <a:tableStyleId>{5C22544A-7EE6-4342-B048-85BDC9FD1C3A}</a:tableStyleId>
              </a:tblPr>
              <a:tblGrid>
                <a:gridCol w="5251937">
                  <a:extLst>
                    <a:ext uri="{9D8B030D-6E8A-4147-A177-3AD203B41FA5}">
                      <a16:colId xmlns:a16="http://schemas.microsoft.com/office/drawing/2014/main" val="20000"/>
                    </a:ext>
                  </a:extLst>
                </a:gridCol>
                <a:gridCol w="1220666">
                  <a:extLst>
                    <a:ext uri="{9D8B030D-6E8A-4147-A177-3AD203B41FA5}">
                      <a16:colId xmlns:a16="http://schemas.microsoft.com/office/drawing/2014/main" val="20001"/>
                    </a:ext>
                  </a:extLst>
                </a:gridCol>
              </a:tblGrid>
              <a:tr h="0">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チェック項目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チェック欄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①平熱を超える発熱がない（おおむね３７．５℃以上）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②咳（せき）、のどの痛みなどの風邪症状がない</a:t>
                      </a:r>
                      <a:endParaRPr kumimoji="1" lang="en-US" altLang="ja-JP"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③だるさ（倦怠感）、息苦しさ（呼吸困難）がない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④臭覚や味覚の異常がない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⑤体が重く感じる、疲れやすい等がない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⑥新型コロナウィルス感染症陽性とされた者との濃厚接触がない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⑦同居家族や身近な知人に感染が疑われる方がいない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⑧過去</a:t>
                      </a:r>
                      <a:r>
                        <a:rPr kumimoji="1" lang="en-US" altLang="ja-JP" sz="1000" dirty="0">
                          <a:solidFill>
                            <a:sysClr val="windowText" lastClr="000000"/>
                          </a:solidFill>
                          <a:latin typeface="BIZ UDPゴシック" panose="020B0400000000000000" pitchFamily="50" charset="-128"/>
                          <a:ea typeface="BIZ UDPゴシック" panose="020B0400000000000000" pitchFamily="50" charset="-128"/>
                        </a:rPr>
                        <a:t>14</a:t>
                      </a: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日以内に政府から入国制限、入国後の観察期間が必要とされている国、</a:t>
                      </a:r>
                      <a:endParaRPr kumimoji="1" lang="en-US" altLang="ja-JP" sz="1000" dirty="0">
                        <a:solidFill>
                          <a:sysClr val="windowText" lastClr="000000"/>
                        </a:solidFill>
                        <a:latin typeface="BIZ UDPゴシック" panose="020B0400000000000000" pitchFamily="50" charset="-128"/>
                        <a:ea typeface="BIZ UDPゴシック" panose="020B0400000000000000" pitchFamily="50" charset="-128"/>
                      </a:endParaRPr>
                    </a:p>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　　地域への渡航または当該在住者との濃厚接触がない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60" name="テキスト ボックス 59"/>
          <p:cNvSpPr txBox="1"/>
          <p:nvPr/>
        </p:nvSpPr>
        <p:spPr>
          <a:xfrm>
            <a:off x="269820" y="2068642"/>
            <a:ext cx="5805541" cy="276999"/>
          </a:xfrm>
          <a:prstGeom prst="rect">
            <a:avLst/>
          </a:prstGeom>
          <a:noFill/>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参加前２週間の健康状態において、該当するものに「✓」を記入してください</a:t>
            </a:r>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63" name="テキスト ボックス 62"/>
          <p:cNvSpPr txBox="1"/>
          <p:nvPr/>
        </p:nvSpPr>
        <p:spPr>
          <a:xfrm rot="819825">
            <a:off x="5532795" y="245573"/>
            <a:ext cx="1261963" cy="369332"/>
          </a:xfrm>
          <a:prstGeom prst="rect">
            <a:avLst/>
          </a:prstGeom>
          <a:solidFill>
            <a:schemeClr val="bg1"/>
          </a:solidFill>
          <a:ln>
            <a:solidFill>
              <a:schemeClr val="tx1"/>
            </a:solidFill>
          </a:ln>
        </p:spPr>
        <p:txBody>
          <a:bodyPr wrap="square" rtlCol="0">
            <a:spAutoFit/>
          </a:bodyPr>
          <a:lstStyle/>
          <a:p>
            <a:pPr algn="ctr"/>
            <a:r>
              <a:rPr kumimoji="1" lang="ja-JP" altLang="en-US" dirty="0"/>
              <a:t>別紙１</a:t>
            </a:r>
          </a:p>
        </p:txBody>
      </p:sp>
      <p:sp>
        <p:nvSpPr>
          <p:cNvPr id="66" name="テキスト ボックス 65"/>
          <p:cNvSpPr txBox="1"/>
          <p:nvPr/>
        </p:nvSpPr>
        <p:spPr>
          <a:xfrm>
            <a:off x="3254490" y="4803856"/>
            <a:ext cx="503261" cy="276999"/>
          </a:xfrm>
          <a:prstGeom prst="rect">
            <a:avLst/>
          </a:prstGeom>
          <a:noFill/>
        </p:spPr>
        <p:txBody>
          <a:bodyPr wrap="square" rtlCol="0">
            <a:spAutoFit/>
          </a:bodyPr>
          <a:lstStyle/>
          <a:p>
            <a:r>
              <a:rPr kumimoji="1" lang="ja-JP" altLang="en-US" sz="1200" dirty="0">
                <a:sym typeface="Wingdings" panose="05000000000000000000" pitchFamily="2" charset="2"/>
              </a:rPr>
              <a:t></a:t>
            </a:r>
            <a:endParaRPr kumimoji="1" lang="ja-JP" altLang="en-US" sz="1200" dirty="0"/>
          </a:p>
        </p:txBody>
      </p:sp>
      <p:cxnSp>
        <p:nvCxnSpPr>
          <p:cNvPr id="3" name="直線コネクタ 2"/>
          <p:cNvCxnSpPr/>
          <p:nvPr/>
        </p:nvCxnSpPr>
        <p:spPr>
          <a:xfrm>
            <a:off x="-449705" y="4931766"/>
            <a:ext cx="8139659"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269820" y="5135790"/>
            <a:ext cx="4406057" cy="338554"/>
          </a:xfrm>
          <a:prstGeom prst="rect">
            <a:avLst/>
          </a:prstGeom>
          <a:solidFill>
            <a:schemeClr val="tx1"/>
          </a:solidFill>
        </p:spPr>
        <p:txBody>
          <a:bodyPr wrap="square" rtlCol="0">
            <a:spAutoFit/>
          </a:bodyPr>
          <a:lstStyle/>
          <a:p>
            <a:pPr algn="ctr"/>
            <a:r>
              <a:rPr lang="ja-JP" altLang="en-US" sz="1600" b="1" dirty="0">
                <a:solidFill>
                  <a:schemeClr val="bg1"/>
                </a:solidFill>
                <a:latin typeface="BIZ UDPゴシック" panose="020B0400000000000000" pitchFamily="50" charset="-128"/>
                <a:ea typeface="BIZ UDPゴシック" panose="020B0400000000000000" pitchFamily="50" charset="-128"/>
              </a:rPr>
              <a:t>健康チェックシート</a:t>
            </a:r>
          </a:p>
        </p:txBody>
      </p:sp>
      <p:sp>
        <p:nvSpPr>
          <p:cNvPr id="68" name="テキスト ボックス 67"/>
          <p:cNvSpPr txBox="1"/>
          <p:nvPr/>
        </p:nvSpPr>
        <p:spPr>
          <a:xfrm>
            <a:off x="269820" y="5600212"/>
            <a:ext cx="6472603" cy="461665"/>
          </a:xfrm>
          <a:prstGeom prst="rect">
            <a:avLst/>
          </a:prstGeom>
          <a:noFill/>
          <a:ln>
            <a:solidFill>
              <a:schemeClr val="tx1"/>
            </a:solidFill>
          </a:ln>
        </p:spPr>
        <p:txBody>
          <a:bodyPr wrap="square" rtlCol="0">
            <a:spAutoFit/>
          </a:bodyPr>
          <a:lstStyle/>
          <a:p>
            <a:r>
              <a:rPr lang="ja-JP" altLang="en-US" sz="800" dirty="0">
                <a:latin typeface="BIZ UDPゴシック" panose="020B0400000000000000" pitchFamily="50" charset="-128"/>
                <a:ea typeface="BIZ UDPゴシック" panose="020B0400000000000000" pitchFamily="50" charset="-128"/>
              </a:rPr>
              <a:t>本健康チェックシートは、球技大会において新型ウィルス感染症の拡大を防止するため、参加者の健康状態を確認することを目的としています。</a:t>
            </a:r>
            <a:endParaRPr lang="en-US" altLang="ja-JP" sz="800" dirty="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本チェックシートは参加者のみなさまの健康状態の把握、来場可否の判断に使用しますので、</a:t>
            </a:r>
            <a:r>
              <a:rPr lang="ja-JP" altLang="en-US" sz="800" b="1" u="sng" dirty="0">
                <a:latin typeface="BIZ UDPゴシック" panose="020B0400000000000000" pitchFamily="50" charset="-128"/>
                <a:ea typeface="BIZ UDPゴシック" panose="020B0400000000000000" pitchFamily="50" charset="-128"/>
              </a:rPr>
              <a:t>参加の際は必ず記入して提出ください。</a:t>
            </a:r>
            <a:endParaRPr lang="en-US" altLang="ja-JP" sz="800" b="1" u="sng" dirty="0">
              <a:latin typeface="BIZ UDPゴシック" panose="020B0400000000000000" pitchFamily="50" charset="-128"/>
              <a:ea typeface="BIZ UDPゴシック" panose="020B0400000000000000" pitchFamily="50" charset="-128"/>
            </a:endParaRPr>
          </a:p>
          <a:p>
            <a:r>
              <a:rPr lang="ja-JP" altLang="en-US" sz="800" dirty="0">
                <a:latin typeface="BIZ UDPゴシック" panose="020B0400000000000000" pitchFamily="50" charset="-128"/>
                <a:ea typeface="BIZ UDPゴシック" panose="020B0400000000000000" pitchFamily="50" charset="-128"/>
              </a:rPr>
              <a:t>また大会参加者において感染症患者またはその疑いがある方が発見された場合に必要な範囲で保健所等に提供することがあります。</a:t>
            </a:r>
            <a:endParaRPr lang="en-US" altLang="ja-JP" sz="800" dirty="0">
              <a:latin typeface="BIZ UDPゴシック" panose="020B0400000000000000" pitchFamily="50" charset="-128"/>
              <a:ea typeface="BIZ UDPゴシック" panose="020B0400000000000000" pitchFamily="50" charset="-128"/>
            </a:endParaRPr>
          </a:p>
        </p:txBody>
      </p:sp>
      <p:graphicFrame>
        <p:nvGraphicFramePr>
          <p:cNvPr id="69" name="表 68"/>
          <p:cNvGraphicFramePr>
            <a:graphicFrameLocks noGrp="1"/>
          </p:cNvGraphicFramePr>
          <p:nvPr>
            <p:extLst>
              <p:ext uri="{D42A27DB-BD31-4B8C-83A1-F6EECF244321}">
                <p14:modId xmlns:p14="http://schemas.microsoft.com/office/powerpoint/2010/main" val="1133296713"/>
              </p:ext>
            </p:extLst>
          </p:nvPr>
        </p:nvGraphicFramePr>
        <p:xfrm>
          <a:off x="269820" y="6243949"/>
          <a:ext cx="4302180" cy="696152"/>
        </p:xfrm>
        <a:graphic>
          <a:graphicData uri="http://schemas.openxmlformats.org/drawingml/2006/table">
            <a:tbl>
              <a:tblPr firstRow="1" bandRow="1">
                <a:tableStyleId>{5C22544A-7EE6-4342-B048-85BDC9FD1C3A}</a:tableStyleId>
              </a:tblPr>
              <a:tblGrid>
                <a:gridCol w="1524651">
                  <a:extLst>
                    <a:ext uri="{9D8B030D-6E8A-4147-A177-3AD203B41FA5}">
                      <a16:colId xmlns:a16="http://schemas.microsoft.com/office/drawing/2014/main" val="20000"/>
                    </a:ext>
                  </a:extLst>
                </a:gridCol>
                <a:gridCol w="2777529">
                  <a:extLst>
                    <a:ext uri="{9D8B030D-6E8A-4147-A177-3AD203B41FA5}">
                      <a16:colId xmlns:a16="http://schemas.microsoft.com/office/drawing/2014/main" val="20001"/>
                    </a:ext>
                  </a:extLst>
                </a:gridCol>
              </a:tblGrid>
              <a:tr h="348076">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お子様のクラス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参加者氏名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48076">
                <a:tc>
                  <a:txBody>
                    <a:bodyPr/>
                    <a:lstStyle/>
                    <a:p>
                      <a:pPr algn="ctr"/>
                      <a:r>
                        <a:rPr kumimoji="1" lang="ja-JP" altLang="en-US" sz="1000" dirty="0" err="1">
                          <a:solidFill>
                            <a:sysClr val="windowText" lastClr="000000"/>
                          </a:solidFill>
                          <a:latin typeface="BIZ UDPゴシック" panose="020B0400000000000000" pitchFamily="50" charset="-128"/>
                          <a:ea typeface="BIZ UDPゴシック" panose="020B0400000000000000" pitchFamily="50" charset="-128"/>
                        </a:rPr>
                        <a:t>ー</a:t>
                      </a:r>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0" name="表 69"/>
          <p:cNvGraphicFramePr>
            <a:graphicFrameLocks noGrp="1"/>
          </p:cNvGraphicFramePr>
          <p:nvPr>
            <p:extLst>
              <p:ext uri="{D42A27DB-BD31-4B8C-83A1-F6EECF244321}">
                <p14:modId xmlns:p14="http://schemas.microsoft.com/office/powerpoint/2010/main" val="3458883175"/>
              </p:ext>
            </p:extLst>
          </p:nvPr>
        </p:nvGraphicFramePr>
        <p:xfrm>
          <a:off x="4791453" y="6206918"/>
          <a:ext cx="1950969" cy="723683"/>
        </p:xfrm>
        <a:graphic>
          <a:graphicData uri="http://schemas.openxmlformats.org/drawingml/2006/table">
            <a:tbl>
              <a:tblPr firstRow="1" bandRow="1">
                <a:tableStyleId>{5C22544A-7EE6-4342-B048-85BDC9FD1C3A}</a:tableStyleId>
              </a:tblPr>
              <a:tblGrid>
                <a:gridCol w="823460">
                  <a:extLst>
                    <a:ext uri="{9D8B030D-6E8A-4147-A177-3AD203B41FA5}">
                      <a16:colId xmlns:a16="http://schemas.microsoft.com/office/drawing/2014/main" val="20000"/>
                    </a:ext>
                  </a:extLst>
                </a:gridCol>
                <a:gridCol w="1127509">
                  <a:extLst>
                    <a:ext uri="{9D8B030D-6E8A-4147-A177-3AD203B41FA5}">
                      <a16:colId xmlns:a16="http://schemas.microsoft.com/office/drawing/2014/main" val="20001"/>
                    </a:ext>
                  </a:extLst>
                </a:gridCol>
              </a:tblGrid>
              <a:tr h="378909">
                <a:tc gridSpan="2">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６月　　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344774">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体温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71" name="テキスト ボックス 70"/>
          <p:cNvSpPr txBox="1"/>
          <p:nvPr/>
        </p:nvSpPr>
        <p:spPr>
          <a:xfrm>
            <a:off x="5081666" y="5143714"/>
            <a:ext cx="1548854" cy="338554"/>
          </a:xfrm>
          <a:prstGeom prst="rect">
            <a:avLst/>
          </a:prstGeom>
          <a:noFill/>
          <a:ln w="31750" cmpd="dbl">
            <a:solidFill>
              <a:schemeClr val="tx1"/>
            </a:solidFill>
          </a:ln>
        </p:spPr>
        <p:txBody>
          <a:bodyPr wrap="square" rtlCol="0">
            <a:spAutoFit/>
          </a:bodyPr>
          <a:lstStyle/>
          <a:p>
            <a:pPr algn="ctr"/>
            <a:r>
              <a:rPr lang="en-US" altLang="ja-JP" sz="1600" dirty="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提出必須</a:t>
            </a:r>
            <a:endParaRPr kumimoji="1" lang="ja-JP" altLang="en-US" sz="1600" dirty="0">
              <a:latin typeface="BIZ UDPゴシック" panose="020B0400000000000000" pitchFamily="50" charset="-128"/>
              <a:ea typeface="BIZ UDPゴシック" panose="020B0400000000000000" pitchFamily="50" charset="-128"/>
            </a:endParaRPr>
          </a:p>
        </p:txBody>
      </p:sp>
      <p:graphicFrame>
        <p:nvGraphicFramePr>
          <p:cNvPr id="72" name="表 71"/>
          <p:cNvGraphicFramePr>
            <a:graphicFrameLocks noGrp="1"/>
          </p:cNvGraphicFramePr>
          <p:nvPr>
            <p:extLst>
              <p:ext uri="{D42A27DB-BD31-4B8C-83A1-F6EECF244321}">
                <p14:modId xmlns:p14="http://schemas.microsoft.com/office/powerpoint/2010/main" val="2527877706"/>
              </p:ext>
            </p:extLst>
          </p:nvPr>
        </p:nvGraphicFramePr>
        <p:xfrm>
          <a:off x="269820" y="7337021"/>
          <a:ext cx="6472603" cy="2346960"/>
        </p:xfrm>
        <a:graphic>
          <a:graphicData uri="http://schemas.openxmlformats.org/drawingml/2006/table">
            <a:tbl>
              <a:tblPr firstRow="1" bandRow="1">
                <a:tableStyleId>{5C22544A-7EE6-4342-B048-85BDC9FD1C3A}</a:tableStyleId>
              </a:tblPr>
              <a:tblGrid>
                <a:gridCol w="5251937">
                  <a:extLst>
                    <a:ext uri="{9D8B030D-6E8A-4147-A177-3AD203B41FA5}">
                      <a16:colId xmlns:a16="http://schemas.microsoft.com/office/drawing/2014/main" val="20000"/>
                    </a:ext>
                  </a:extLst>
                </a:gridCol>
                <a:gridCol w="1220666">
                  <a:extLst>
                    <a:ext uri="{9D8B030D-6E8A-4147-A177-3AD203B41FA5}">
                      <a16:colId xmlns:a16="http://schemas.microsoft.com/office/drawing/2014/main" val="20001"/>
                    </a:ext>
                  </a:extLst>
                </a:gridCol>
              </a:tblGrid>
              <a:tr h="0">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チェック項目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チェック欄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①平熱を超える発熱がない（おおむね３７．５℃以上）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②咳（せき）、のどの痛みなどの風邪症状がない</a:t>
                      </a:r>
                      <a:endParaRPr kumimoji="1" lang="en-US" altLang="ja-JP"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③だるさ（倦怠感）、息苦しさ（呼吸困難）がない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④臭覚や味覚の異常がない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⑤体が重く感じる、疲れやすい等がない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⑥新型コロナウィルス感染症陽性とされた者との濃厚接触がない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65266">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⑦同居家族や身近な知人に感染が疑われる方がいない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0">
                <a:tc>
                  <a:txBody>
                    <a:bodyPr/>
                    <a:lstStyle/>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⑧過去</a:t>
                      </a:r>
                      <a:r>
                        <a:rPr kumimoji="1" lang="en-US" altLang="ja-JP" sz="1000" dirty="0">
                          <a:solidFill>
                            <a:sysClr val="windowText" lastClr="000000"/>
                          </a:solidFill>
                          <a:latin typeface="BIZ UDPゴシック" panose="020B0400000000000000" pitchFamily="50" charset="-128"/>
                          <a:ea typeface="BIZ UDPゴシック" panose="020B0400000000000000" pitchFamily="50" charset="-128"/>
                        </a:rPr>
                        <a:t>14</a:t>
                      </a:r>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日以内に政府から入国制限、入国後の観察期間が必要とされている国、</a:t>
                      </a:r>
                      <a:endParaRPr kumimoji="1" lang="en-US" altLang="ja-JP" sz="1000" dirty="0">
                        <a:solidFill>
                          <a:sysClr val="windowText" lastClr="000000"/>
                        </a:solidFill>
                        <a:latin typeface="BIZ UDPゴシック" panose="020B0400000000000000" pitchFamily="50" charset="-128"/>
                        <a:ea typeface="BIZ UDPゴシック" panose="020B0400000000000000" pitchFamily="50" charset="-128"/>
                      </a:endParaRPr>
                    </a:p>
                    <a:p>
                      <a:r>
                        <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rPr>
                        <a:t>　　地域への渡航または当該在住者との濃厚接触がない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00" dirty="0">
                        <a:solidFill>
                          <a:sysClr val="windowText" lastClr="000000"/>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73" name="テキスト ボックス 72"/>
          <p:cNvSpPr txBox="1"/>
          <p:nvPr/>
        </p:nvSpPr>
        <p:spPr>
          <a:xfrm>
            <a:off x="269820" y="7060022"/>
            <a:ext cx="5805541" cy="276999"/>
          </a:xfrm>
          <a:prstGeom prst="rect">
            <a:avLst/>
          </a:prstGeom>
          <a:noFill/>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参加前２週間の健康状態において、該当するものに「✓」を記入してください</a:t>
            </a:r>
            <a:r>
              <a:rPr kumimoji="1" lang="en-US" altLang="ja-JP" sz="1200" dirty="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065959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532</Words>
  <Application>Microsoft Office PowerPoint</Application>
  <PresentationFormat>A4 210 x 297 mm</PresentationFormat>
  <Paragraphs>48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ＭＳ Ｐゴシック</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Windows ユーザー</dc:creator>
  <cp:lastModifiedBy>坂本 正子</cp:lastModifiedBy>
  <cp:revision>14</cp:revision>
  <cp:lastPrinted>2020-10-03T16:13:08Z</cp:lastPrinted>
  <dcterms:created xsi:type="dcterms:W3CDTF">2020-10-03T15:34:44Z</dcterms:created>
  <dcterms:modified xsi:type="dcterms:W3CDTF">2021-04-05T10:05:15Z</dcterms:modified>
</cp:coreProperties>
</file>