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6858000" cy="9906000" type="A4"/>
  <p:notesSz cx="6858000" cy="9144000"/>
  <p:defaultTextStyle>
    <a:defPPr>
      <a:defRPr lang="ja-JP"/>
    </a:defPPr>
    <a:lvl1pPr marL="0" algn="l" defTabSz="538764" rtl="0" eaLnBrk="1" latinLnBrk="0" hangingPunct="1">
      <a:defRPr kumimoji="1" sz="1061" kern="1200">
        <a:solidFill>
          <a:schemeClr val="tx1"/>
        </a:solidFill>
        <a:latin typeface="+mn-lt"/>
        <a:ea typeface="+mn-ea"/>
        <a:cs typeface="+mn-cs"/>
      </a:defRPr>
    </a:lvl1pPr>
    <a:lvl2pPr marL="269382" algn="l" defTabSz="538764" rtl="0" eaLnBrk="1" latinLnBrk="0" hangingPunct="1">
      <a:defRPr kumimoji="1" sz="1061" kern="1200">
        <a:solidFill>
          <a:schemeClr val="tx1"/>
        </a:solidFill>
        <a:latin typeface="+mn-lt"/>
        <a:ea typeface="+mn-ea"/>
        <a:cs typeface="+mn-cs"/>
      </a:defRPr>
    </a:lvl2pPr>
    <a:lvl3pPr marL="538764" algn="l" defTabSz="538764" rtl="0" eaLnBrk="1" latinLnBrk="0" hangingPunct="1">
      <a:defRPr kumimoji="1" sz="1061" kern="1200">
        <a:solidFill>
          <a:schemeClr val="tx1"/>
        </a:solidFill>
        <a:latin typeface="+mn-lt"/>
        <a:ea typeface="+mn-ea"/>
        <a:cs typeface="+mn-cs"/>
      </a:defRPr>
    </a:lvl3pPr>
    <a:lvl4pPr marL="808147" algn="l" defTabSz="538764" rtl="0" eaLnBrk="1" latinLnBrk="0" hangingPunct="1">
      <a:defRPr kumimoji="1" sz="1061" kern="1200">
        <a:solidFill>
          <a:schemeClr val="tx1"/>
        </a:solidFill>
        <a:latin typeface="+mn-lt"/>
        <a:ea typeface="+mn-ea"/>
        <a:cs typeface="+mn-cs"/>
      </a:defRPr>
    </a:lvl4pPr>
    <a:lvl5pPr marL="1077529" algn="l" defTabSz="538764" rtl="0" eaLnBrk="1" latinLnBrk="0" hangingPunct="1">
      <a:defRPr kumimoji="1" sz="1061" kern="1200">
        <a:solidFill>
          <a:schemeClr val="tx1"/>
        </a:solidFill>
        <a:latin typeface="+mn-lt"/>
        <a:ea typeface="+mn-ea"/>
        <a:cs typeface="+mn-cs"/>
      </a:defRPr>
    </a:lvl5pPr>
    <a:lvl6pPr marL="1346911" algn="l" defTabSz="538764" rtl="0" eaLnBrk="1" latinLnBrk="0" hangingPunct="1">
      <a:defRPr kumimoji="1" sz="1061" kern="1200">
        <a:solidFill>
          <a:schemeClr val="tx1"/>
        </a:solidFill>
        <a:latin typeface="+mn-lt"/>
        <a:ea typeface="+mn-ea"/>
        <a:cs typeface="+mn-cs"/>
      </a:defRPr>
    </a:lvl6pPr>
    <a:lvl7pPr marL="1616293" algn="l" defTabSz="538764" rtl="0" eaLnBrk="1" latinLnBrk="0" hangingPunct="1">
      <a:defRPr kumimoji="1" sz="1061" kern="1200">
        <a:solidFill>
          <a:schemeClr val="tx1"/>
        </a:solidFill>
        <a:latin typeface="+mn-lt"/>
        <a:ea typeface="+mn-ea"/>
        <a:cs typeface="+mn-cs"/>
      </a:defRPr>
    </a:lvl7pPr>
    <a:lvl8pPr marL="1885676" algn="l" defTabSz="538764" rtl="0" eaLnBrk="1" latinLnBrk="0" hangingPunct="1">
      <a:defRPr kumimoji="1" sz="1061" kern="1200">
        <a:solidFill>
          <a:schemeClr val="tx1"/>
        </a:solidFill>
        <a:latin typeface="+mn-lt"/>
        <a:ea typeface="+mn-ea"/>
        <a:cs typeface="+mn-cs"/>
      </a:defRPr>
    </a:lvl8pPr>
    <a:lvl9pPr marL="2155058" algn="l" defTabSz="538764" rtl="0" eaLnBrk="1" latinLnBrk="0" hangingPunct="1">
      <a:defRPr kumimoji="1" sz="106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90" d="100"/>
          <a:sy n="90" d="100"/>
        </p:scale>
        <p:origin x="1268" y="-18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D4B34CE-6F6C-4D2B-8AA3-1C1D8D159DF3}" type="datetimeFigureOut">
              <a:rPr kumimoji="1" lang="ja-JP" altLang="en-US" smtClean="0"/>
              <a:t>2021/4/5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22488E-98E2-4BFA-A4A0-3A1652D799B1}" type="slidenum">
              <a:rPr kumimoji="1" lang="ja-JP" altLang="en-US" smtClean="0"/>
              <a:t>‹#›</a:t>
            </a:fld>
            <a:endParaRPr kumimoji="1" lang="ja-JP" altLang="en-US"/>
          </a:p>
        </p:txBody>
      </p:sp>
    </p:spTree>
    <p:extLst>
      <p:ext uri="{BB962C8B-B14F-4D97-AF65-F5344CB8AC3E}">
        <p14:creationId xmlns:p14="http://schemas.microsoft.com/office/powerpoint/2010/main" val="41281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D4B34CE-6F6C-4D2B-8AA3-1C1D8D159DF3}" type="datetimeFigureOut">
              <a:rPr kumimoji="1" lang="ja-JP" altLang="en-US" smtClean="0"/>
              <a:t>2021/4/5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22488E-98E2-4BFA-A4A0-3A1652D799B1}" type="slidenum">
              <a:rPr kumimoji="1" lang="ja-JP" altLang="en-US" smtClean="0"/>
              <a:t>‹#›</a:t>
            </a:fld>
            <a:endParaRPr kumimoji="1" lang="ja-JP" altLang="en-US"/>
          </a:p>
        </p:txBody>
      </p:sp>
    </p:spTree>
    <p:extLst>
      <p:ext uri="{BB962C8B-B14F-4D97-AF65-F5344CB8AC3E}">
        <p14:creationId xmlns:p14="http://schemas.microsoft.com/office/powerpoint/2010/main" val="419114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D4B34CE-6F6C-4D2B-8AA3-1C1D8D159DF3}" type="datetimeFigureOut">
              <a:rPr kumimoji="1" lang="ja-JP" altLang="en-US" smtClean="0"/>
              <a:t>2021/4/5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22488E-98E2-4BFA-A4A0-3A1652D799B1}" type="slidenum">
              <a:rPr kumimoji="1" lang="ja-JP" altLang="en-US" smtClean="0"/>
              <a:t>‹#›</a:t>
            </a:fld>
            <a:endParaRPr kumimoji="1" lang="ja-JP" altLang="en-US"/>
          </a:p>
        </p:txBody>
      </p:sp>
    </p:spTree>
    <p:extLst>
      <p:ext uri="{BB962C8B-B14F-4D97-AF65-F5344CB8AC3E}">
        <p14:creationId xmlns:p14="http://schemas.microsoft.com/office/powerpoint/2010/main" val="2117368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D4B34CE-6F6C-4D2B-8AA3-1C1D8D159DF3}" type="datetimeFigureOut">
              <a:rPr kumimoji="1" lang="ja-JP" altLang="en-US" smtClean="0"/>
              <a:t>2021/4/5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22488E-98E2-4BFA-A4A0-3A1652D799B1}" type="slidenum">
              <a:rPr kumimoji="1" lang="ja-JP" altLang="en-US" smtClean="0"/>
              <a:t>‹#›</a:t>
            </a:fld>
            <a:endParaRPr kumimoji="1" lang="ja-JP" altLang="en-US"/>
          </a:p>
        </p:txBody>
      </p:sp>
    </p:spTree>
    <p:extLst>
      <p:ext uri="{BB962C8B-B14F-4D97-AF65-F5344CB8AC3E}">
        <p14:creationId xmlns:p14="http://schemas.microsoft.com/office/powerpoint/2010/main" val="207455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D4B34CE-6F6C-4D2B-8AA3-1C1D8D159DF3}" type="datetimeFigureOut">
              <a:rPr kumimoji="1" lang="ja-JP" altLang="en-US" smtClean="0"/>
              <a:t>2021/4/5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22488E-98E2-4BFA-A4A0-3A1652D799B1}" type="slidenum">
              <a:rPr kumimoji="1" lang="ja-JP" altLang="en-US" smtClean="0"/>
              <a:t>‹#›</a:t>
            </a:fld>
            <a:endParaRPr kumimoji="1" lang="ja-JP" altLang="en-US"/>
          </a:p>
        </p:txBody>
      </p:sp>
    </p:spTree>
    <p:extLst>
      <p:ext uri="{BB962C8B-B14F-4D97-AF65-F5344CB8AC3E}">
        <p14:creationId xmlns:p14="http://schemas.microsoft.com/office/powerpoint/2010/main" val="4006531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D4B34CE-6F6C-4D2B-8AA3-1C1D8D159DF3}" type="datetimeFigureOut">
              <a:rPr kumimoji="1" lang="ja-JP" altLang="en-US" smtClean="0"/>
              <a:t>2021/4/5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F22488E-98E2-4BFA-A4A0-3A1652D799B1}" type="slidenum">
              <a:rPr kumimoji="1" lang="ja-JP" altLang="en-US" smtClean="0"/>
              <a:t>‹#›</a:t>
            </a:fld>
            <a:endParaRPr kumimoji="1" lang="ja-JP" altLang="en-US"/>
          </a:p>
        </p:txBody>
      </p:sp>
    </p:spTree>
    <p:extLst>
      <p:ext uri="{BB962C8B-B14F-4D97-AF65-F5344CB8AC3E}">
        <p14:creationId xmlns:p14="http://schemas.microsoft.com/office/powerpoint/2010/main" val="510079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D4B34CE-6F6C-4D2B-8AA3-1C1D8D159DF3}" type="datetimeFigureOut">
              <a:rPr kumimoji="1" lang="ja-JP" altLang="en-US" smtClean="0"/>
              <a:t>2021/4/5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F22488E-98E2-4BFA-A4A0-3A1652D799B1}" type="slidenum">
              <a:rPr kumimoji="1" lang="ja-JP" altLang="en-US" smtClean="0"/>
              <a:t>‹#›</a:t>
            </a:fld>
            <a:endParaRPr kumimoji="1" lang="ja-JP" altLang="en-US"/>
          </a:p>
        </p:txBody>
      </p:sp>
    </p:spTree>
    <p:extLst>
      <p:ext uri="{BB962C8B-B14F-4D97-AF65-F5344CB8AC3E}">
        <p14:creationId xmlns:p14="http://schemas.microsoft.com/office/powerpoint/2010/main" val="950978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D4B34CE-6F6C-4D2B-8AA3-1C1D8D159DF3}" type="datetimeFigureOut">
              <a:rPr kumimoji="1" lang="ja-JP" altLang="en-US" smtClean="0"/>
              <a:t>2021/4/5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F22488E-98E2-4BFA-A4A0-3A1652D799B1}" type="slidenum">
              <a:rPr kumimoji="1" lang="ja-JP" altLang="en-US" smtClean="0"/>
              <a:t>‹#›</a:t>
            </a:fld>
            <a:endParaRPr kumimoji="1" lang="ja-JP" altLang="en-US"/>
          </a:p>
        </p:txBody>
      </p:sp>
    </p:spTree>
    <p:extLst>
      <p:ext uri="{BB962C8B-B14F-4D97-AF65-F5344CB8AC3E}">
        <p14:creationId xmlns:p14="http://schemas.microsoft.com/office/powerpoint/2010/main" val="1434119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4B34CE-6F6C-4D2B-8AA3-1C1D8D159DF3}" type="datetimeFigureOut">
              <a:rPr kumimoji="1" lang="ja-JP" altLang="en-US" smtClean="0"/>
              <a:t>2021/4/5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F22488E-98E2-4BFA-A4A0-3A1652D799B1}" type="slidenum">
              <a:rPr kumimoji="1" lang="ja-JP" altLang="en-US" smtClean="0"/>
              <a:t>‹#›</a:t>
            </a:fld>
            <a:endParaRPr kumimoji="1" lang="ja-JP" altLang="en-US"/>
          </a:p>
        </p:txBody>
      </p:sp>
    </p:spTree>
    <p:extLst>
      <p:ext uri="{BB962C8B-B14F-4D97-AF65-F5344CB8AC3E}">
        <p14:creationId xmlns:p14="http://schemas.microsoft.com/office/powerpoint/2010/main" val="4286180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D4B34CE-6F6C-4D2B-8AA3-1C1D8D159DF3}" type="datetimeFigureOut">
              <a:rPr kumimoji="1" lang="ja-JP" altLang="en-US" smtClean="0"/>
              <a:t>2021/4/5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F22488E-98E2-4BFA-A4A0-3A1652D799B1}" type="slidenum">
              <a:rPr kumimoji="1" lang="ja-JP" altLang="en-US" smtClean="0"/>
              <a:t>‹#›</a:t>
            </a:fld>
            <a:endParaRPr kumimoji="1" lang="ja-JP" altLang="en-US"/>
          </a:p>
        </p:txBody>
      </p:sp>
    </p:spTree>
    <p:extLst>
      <p:ext uri="{BB962C8B-B14F-4D97-AF65-F5344CB8AC3E}">
        <p14:creationId xmlns:p14="http://schemas.microsoft.com/office/powerpoint/2010/main" val="1760402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D4B34CE-6F6C-4D2B-8AA3-1C1D8D159DF3}" type="datetimeFigureOut">
              <a:rPr kumimoji="1" lang="ja-JP" altLang="en-US" smtClean="0"/>
              <a:t>2021/4/5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F22488E-98E2-4BFA-A4A0-3A1652D799B1}" type="slidenum">
              <a:rPr kumimoji="1" lang="ja-JP" altLang="en-US" smtClean="0"/>
              <a:t>‹#›</a:t>
            </a:fld>
            <a:endParaRPr kumimoji="1" lang="ja-JP" altLang="en-US"/>
          </a:p>
        </p:txBody>
      </p:sp>
    </p:spTree>
    <p:extLst>
      <p:ext uri="{BB962C8B-B14F-4D97-AF65-F5344CB8AC3E}">
        <p14:creationId xmlns:p14="http://schemas.microsoft.com/office/powerpoint/2010/main" val="2630403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D4B34CE-6F6C-4D2B-8AA3-1C1D8D159DF3}" type="datetimeFigureOut">
              <a:rPr kumimoji="1" lang="ja-JP" altLang="en-US" smtClean="0"/>
              <a:t>2021/4/5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F22488E-98E2-4BFA-A4A0-3A1652D799B1}" type="slidenum">
              <a:rPr kumimoji="1" lang="ja-JP" altLang="en-US" smtClean="0"/>
              <a:t>‹#›</a:t>
            </a:fld>
            <a:endParaRPr kumimoji="1" lang="ja-JP" altLang="en-US"/>
          </a:p>
        </p:txBody>
      </p:sp>
    </p:spTree>
    <p:extLst>
      <p:ext uri="{BB962C8B-B14F-4D97-AF65-F5344CB8AC3E}">
        <p14:creationId xmlns:p14="http://schemas.microsoft.com/office/powerpoint/2010/main" val="364427770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42974" y="149960"/>
            <a:ext cx="4924425" cy="338554"/>
          </a:xfrm>
          <a:prstGeom prst="rect">
            <a:avLst/>
          </a:prstGeom>
          <a:noFill/>
          <a:ln>
            <a:solidFill>
              <a:schemeClr val="tx1"/>
            </a:solidFill>
          </a:ln>
        </p:spPr>
        <p:txBody>
          <a:bodyPr wrap="square" rtlCol="0">
            <a:spAutoFit/>
          </a:bodyPr>
          <a:lstStyle/>
          <a:p>
            <a:pPr algn="ctr"/>
            <a:r>
              <a:rPr kumimoji="1" lang="en-US" altLang="ja-JP" sz="1600" dirty="0">
                <a:latin typeface="BIZ UDPゴシック" panose="020B0400000000000000" pitchFamily="50" charset="-128"/>
                <a:ea typeface="BIZ UDPゴシック" panose="020B0400000000000000" pitchFamily="50" charset="-128"/>
              </a:rPr>
              <a:t>PTA</a:t>
            </a:r>
            <a:r>
              <a:rPr kumimoji="1" lang="ja-JP" altLang="en-US" sz="1600" dirty="0">
                <a:latin typeface="BIZ UDPゴシック" panose="020B0400000000000000" pitchFamily="50" charset="-128"/>
                <a:ea typeface="BIZ UDPゴシック" panose="020B0400000000000000" pitchFamily="50" charset="-128"/>
              </a:rPr>
              <a:t>球技大会　コロナウィルス感染症対策について</a:t>
            </a:r>
          </a:p>
        </p:txBody>
      </p:sp>
      <p:sp>
        <p:nvSpPr>
          <p:cNvPr id="5" name="テキスト ボックス 4"/>
          <p:cNvSpPr txBox="1"/>
          <p:nvPr/>
        </p:nvSpPr>
        <p:spPr>
          <a:xfrm>
            <a:off x="171449" y="627781"/>
            <a:ext cx="6543675" cy="461665"/>
          </a:xfrm>
          <a:prstGeom prst="rect">
            <a:avLst/>
          </a:prstGeom>
          <a:noFill/>
        </p:spPr>
        <p:txBody>
          <a:bodyPr wrap="square" rtlCol="0">
            <a:spAutoFit/>
          </a:bodyPr>
          <a:lstStyle/>
          <a:p>
            <a:r>
              <a:rPr kumimoji="1" lang="ja-JP" altLang="en-US" sz="1200" u="sng" dirty="0">
                <a:latin typeface="BIZ UDPゴシック" panose="020B0400000000000000" pitchFamily="50" charset="-128"/>
                <a:ea typeface="BIZ UDPゴシック" panose="020B0400000000000000" pitchFamily="50" charset="-128"/>
              </a:rPr>
              <a:t>球技大会開催を推進するにあたり、下記の対策を講じます</a:t>
            </a:r>
            <a:endParaRPr kumimoji="1" lang="en-US" altLang="ja-JP" sz="1200" u="sng" dirty="0">
              <a:latin typeface="BIZ UDPゴシック" panose="020B0400000000000000" pitchFamily="50" charset="-128"/>
              <a:ea typeface="BIZ UDPゴシック" panose="020B0400000000000000" pitchFamily="50" charset="-128"/>
            </a:endParaRPr>
          </a:p>
          <a:p>
            <a:r>
              <a:rPr lang="ja-JP" altLang="en-US" sz="1200" u="sng" dirty="0">
                <a:latin typeface="BIZ UDPゴシック" panose="020B0400000000000000" pitchFamily="50" charset="-128"/>
                <a:ea typeface="BIZ UDPゴシック" panose="020B0400000000000000" pitchFamily="50" charset="-128"/>
              </a:rPr>
              <a:t>（「日本スポーツ協会　スポーツイベント再開に向けた感染拡大予防ガイドライン」を参考に実施）</a:t>
            </a:r>
            <a:endParaRPr kumimoji="1" lang="ja-JP" altLang="en-US" sz="1200" u="sng"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333374" y="1135083"/>
            <a:ext cx="6143626" cy="577081"/>
          </a:xfrm>
          <a:prstGeom prst="rect">
            <a:avLst/>
          </a:prstGeom>
          <a:noFill/>
        </p:spPr>
        <p:txBody>
          <a:bodyPr wrap="square" rtlCol="0">
            <a:spAutoFit/>
          </a:bodyPr>
          <a:lstStyle/>
          <a:p>
            <a:r>
              <a:rPr lang="ja-JP" altLang="en-US" sz="1050" dirty="0">
                <a:latin typeface="BIZ UDPゴシック" panose="020B0400000000000000" pitchFamily="50" charset="-128"/>
                <a:ea typeface="BIZ UDPゴシック" panose="020B0400000000000000" pitchFamily="50" charset="-128"/>
              </a:rPr>
              <a:t>●健康チェックシートの提出（別紙①参照）</a:t>
            </a:r>
          </a:p>
          <a:p>
            <a:r>
              <a:rPr kumimoji="1" lang="ja-JP" altLang="en-US" sz="1050" dirty="0">
                <a:latin typeface="BIZ UDPゴシック" panose="020B0400000000000000" pitchFamily="50" charset="-128"/>
                <a:ea typeface="BIZ UDPゴシック" panose="020B0400000000000000" pitchFamily="50" charset="-128"/>
              </a:rPr>
              <a:t>　　練習日および大会の参加者全員について健康チェック表の記入と提出を必須とします。</a:t>
            </a:r>
            <a:endParaRPr kumimoji="1"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チェックシートは大会終了後１か月保管します。</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333374" y="1683503"/>
            <a:ext cx="6543676" cy="1223412"/>
          </a:xfrm>
          <a:prstGeom prst="rect">
            <a:avLst/>
          </a:prstGeom>
          <a:noFill/>
        </p:spPr>
        <p:txBody>
          <a:bodyPr wrap="square" rtlCol="0">
            <a:spAutoFit/>
          </a:bodyPr>
          <a:lstStyle/>
          <a:p>
            <a:r>
              <a:rPr lang="ja-JP" altLang="en-US" sz="1050" dirty="0">
                <a:latin typeface="BIZ UDPゴシック" panose="020B0400000000000000" pitchFamily="50" charset="-128"/>
                <a:ea typeface="BIZ UDPゴシック" panose="020B0400000000000000" pitchFamily="50" charset="-128"/>
              </a:rPr>
              <a:t>●大会時間の短縮化</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プログラムの削減</a:t>
            </a:r>
            <a:r>
              <a:rPr lang="en-US" altLang="ja-JP" sz="1050" dirty="0">
                <a:latin typeface="BIZ UDPゴシック" panose="020B0400000000000000" pitchFamily="50" charset="-128"/>
                <a:ea typeface="BIZ UDPゴシック" panose="020B0400000000000000" pitchFamily="50" charset="-128"/>
              </a:rPr>
              <a:t>]</a:t>
            </a:r>
          </a:p>
          <a:p>
            <a:r>
              <a:rPr lang="ja-JP" altLang="en-US" sz="1050" dirty="0">
                <a:latin typeface="BIZ UDPゴシック" panose="020B0400000000000000" pitchFamily="50" charset="-128"/>
                <a:ea typeface="BIZ UDPゴシック" panose="020B0400000000000000" pitchFamily="50" charset="-128"/>
              </a:rPr>
              <a:t>　　　　　・校長先生、</a:t>
            </a:r>
            <a:r>
              <a:rPr lang="en-US" altLang="ja-JP" sz="1050" dirty="0">
                <a:latin typeface="BIZ UDPゴシック" panose="020B0400000000000000" pitchFamily="50" charset="-128"/>
                <a:ea typeface="BIZ UDPゴシック" panose="020B0400000000000000" pitchFamily="50" charset="-128"/>
              </a:rPr>
              <a:t>PTA</a:t>
            </a:r>
            <a:r>
              <a:rPr lang="ja-JP" altLang="en-US" sz="1050" dirty="0">
                <a:latin typeface="BIZ UDPゴシック" panose="020B0400000000000000" pitchFamily="50" charset="-128"/>
                <a:ea typeface="BIZ UDPゴシック" panose="020B0400000000000000" pitchFamily="50" charset="-128"/>
              </a:rPr>
              <a:t>会長の挨拶を省略させていただきます。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試合数の削減</a:t>
            </a:r>
            <a:r>
              <a:rPr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　</a:t>
            </a:r>
            <a:r>
              <a:rPr kumimoji="1" lang="en-US" altLang="ja-JP" sz="1050" dirty="0">
                <a:latin typeface="BIZ UDPゴシック" panose="020B0400000000000000" pitchFamily="50" charset="-128"/>
                <a:ea typeface="BIZ UDPゴシック" panose="020B0400000000000000" pitchFamily="50" charset="-128"/>
              </a:rPr>
              <a:t>※</a:t>
            </a:r>
            <a:r>
              <a:rPr kumimoji="1" lang="ja-JP" altLang="en-US" sz="1050" dirty="0">
                <a:latin typeface="BIZ UDPゴシック" panose="020B0400000000000000" pitchFamily="50" charset="-128"/>
                <a:ea typeface="BIZ UDPゴシック" panose="020B0400000000000000" pitchFamily="50" charset="-128"/>
              </a:rPr>
              <a:t>２０２０年度と同様</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・学年合同チームによるチーム数の削減　６チーム　→　４チーム</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・総当たり戦（２コート使用　８試合）　→　トーナメント戦（２コート使用　４試合）</a:t>
            </a:r>
            <a:endParaRPr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a:t>
            </a:r>
            <a:r>
              <a:rPr lang="ja-JP" altLang="en-US" sz="1050" dirty="0">
                <a:latin typeface="BIZ UDPゴシック" panose="020B0400000000000000" pitchFamily="50" charset="-128"/>
                <a:ea typeface="BIZ UDPゴシック" panose="020B0400000000000000" pitchFamily="50" charset="-128"/>
              </a:rPr>
              <a:t>午前開始　お昼休憩あり（お弁当あり）　　→　午後開始　（お弁当なし）　</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333374" y="2878254"/>
            <a:ext cx="6772276" cy="2031325"/>
          </a:xfrm>
          <a:prstGeom prst="rect">
            <a:avLst/>
          </a:prstGeom>
          <a:noFill/>
        </p:spPr>
        <p:txBody>
          <a:bodyPr wrap="square" rtlCol="0">
            <a:spAutoFit/>
          </a:bodyPr>
          <a:lstStyle/>
          <a:p>
            <a:r>
              <a:rPr lang="ja-JP" altLang="en-US" sz="1050" dirty="0">
                <a:latin typeface="BIZ UDPゴシック" panose="020B0400000000000000" pitchFamily="50" charset="-128"/>
                <a:ea typeface="BIZ UDPゴシック" panose="020B0400000000000000" pitchFamily="50" charset="-128"/>
              </a:rPr>
              <a:t>●３密の回避</a:t>
            </a:r>
            <a:endParaRPr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密閉の回避</a:t>
            </a:r>
            <a:r>
              <a:rPr lang="en-US" altLang="ja-JP" sz="1050" dirty="0">
                <a:latin typeface="BIZ UDPゴシック" panose="020B0400000000000000" pitchFamily="50" charset="-128"/>
                <a:ea typeface="BIZ UDPゴシック" panose="020B0400000000000000" pitchFamily="50" charset="-128"/>
              </a:rPr>
              <a:t>]</a:t>
            </a:r>
            <a:endParaRPr kumimoji="1"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kumimoji="1" lang="ja-JP" altLang="en-US" sz="1050" dirty="0">
                <a:latin typeface="BIZ UDPゴシック" panose="020B0400000000000000" pitchFamily="50" charset="-128"/>
                <a:ea typeface="BIZ UDPゴシック" panose="020B0400000000000000" pitchFamily="50" charset="-128"/>
              </a:rPr>
              <a:t>試合中も窓を開けて常に換気を行います。</a:t>
            </a:r>
            <a:endParaRPr kumimoji="1"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密集の回避</a:t>
            </a:r>
            <a:r>
              <a:rPr lang="en-US" altLang="ja-JP" sz="1050" dirty="0">
                <a:latin typeface="BIZ UDPゴシック" panose="020B0400000000000000" pitchFamily="50" charset="-128"/>
                <a:ea typeface="BIZ UDPゴシック" panose="020B0400000000000000" pitchFamily="50" charset="-128"/>
              </a:rPr>
              <a:t>]</a:t>
            </a:r>
          </a:p>
          <a:p>
            <a:r>
              <a:rPr kumimoji="1" lang="ja-JP" altLang="en-US" sz="1050" dirty="0">
                <a:latin typeface="BIZ UDPゴシック" panose="020B0400000000000000" pitchFamily="50" charset="-128"/>
                <a:ea typeface="BIZ UDPゴシック" panose="020B0400000000000000" pitchFamily="50" charset="-128"/>
              </a:rPr>
              <a:t>　　　　　・下記により、会場内の人数をできる限り削減します。</a:t>
            </a:r>
            <a:endParaRPr kumimoji="1"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*来賓の方の出席はなしとします。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*連盟への審判員派遣のお願いはせず、参加者に審判をお願いします。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*応援のみの方の会場への入場は、自粛をお願いします。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・受付は、キャプテンがチームの健康チェックシートをまとめて受付担当に提出することとします。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密接の回避</a:t>
            </a:r>
            <a:r>
              <a:rPr lang="en-US" altLang="ja-JP" sz="1050" dirty="0">
                <a:latin typeface="BIZ UDPゴシック" panose="020B0400000000000000" pitchFamily="50" charset="-128"/>
                <a:ea typeface="BIZ UDPゴシック" panose="020B0400000000000000" pitchFamily="50" charset="-128"/>
              </a:rPr>
              <a:t>]</a:t>
            </a:r>
          </a:p>
          <a:p>
            <a:r>
              <a:rPr lang="ja-JP" altLang="en-US" sz="1050" dirty="0">
                <a:latin typeface="BIZ UDPゴシック" panose="020B0400000000000000" pitchFamily="50" charset="-128"/>
                <a:ea typeface="BIZ UDPゴシック" panose="020B0400000000000000" pitchFamily="50" charset="-128"/>
              </a:rPr>
              <a:t>　　　　　・ソーシャルディスタンス心がけるように注意喚起を行います。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・近隣の方は、できる限り徒歩か自転車で来場いただき、車の乗り合わせは自粛をお願いします。</a:t>
            </a:r>
            <a:endParaRPr lang="en-US" altLang="ja-JP" sz="1050" dirty="0">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333374" y="5042501"/>
            <a:ext cx="6143626" cy="3647152"/>
          </a:xfrm>
          <a:prstGeom prst="rect">
            <a:avLst/>
          </a:prstGeom>
          <a:noFill/>
        </p:spPr>
        <p:txBody>
          <a:bodyPr wrap="square" rtlCol="0">
            <a:spAutoFit/>
          </a:bodyPr>
          <a:lstStyle/>
          <a:p>
            <a:r>
              <a:rPr lang="ja-JP" altLang="en-US" sz="1050" dirty="0">
                <a:latin typeface="BIZ UDPゴシック" panose="020B0400000000000000" pitchFamily="50" charset="-128"/>
                <a:ea typeface="BIZ UDPゴシック" panose="020B0400000000000000" pitchFamily="50" charset="-128"/>
              </a:rPr>
              <a:t>●その他感染予防対策</a:t>
            </a:r>
            <a:endParaRPr lang="en-US" altLang="ja-JP" sz="1050" dirty="0">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　　　</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会場</a:t>
            </a:r>
            <a:r>
              <a:rPr lang="en-US" altLang="ja-JP" sz="1050" dirty="0">
                <a:latin typeface="BIZ UDPゴシック" panose="020B0400000000000000" pitchFamily="50" charset="-128"/>
                <a:ea typeface="BIZ UDPゴシック" panose="020B0400000000000000" pitchFamily="50" charset="-128"/>
              </a:rPr>
              <a:t>]</a:t>
            </a:r>
          </a:p>
          <a:p>
            <a:r>
              <a:rPr kumimoji="1" lang="ja-JP" altLang="en-US" sz="1050" dirty="0">
                <a:latin typeface="BIZ UDPゴシック" panose="020B0400000000000000" pitchFamily="50" charset="-128"/>
                <a:ea typeface="BIZ UDPゴシック" panose="020B0400000000000000" pitchFamily="50" charset="-128"/>
              </a:rPr>
              <a:t>　</a:t>
            </a:r>
            <a:r>
              <a:rPr lang="ja-JP" altLang="en-US" sz="1050" dirty="0">
                <a:latin typeface="BIZ UDPゴシック" panose="020B0400000000000000" pitchFamily="50" charset="-128"/>
                <a:ea typeface="BIZ UDPゴシック" panose="020B0400000000000000" pitchFamily="50" charset="-128"/>
              </a:rPr>
              <a:t>　　　　・入口にアルコール消毒液の設置を行い、入場時に手指の消毒をお願いします。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・トイレには、除菌ハンドソープ（ポンプ型）、ペーパータオルの設置を行います。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・人が触れる頻度の高い個所（ドアノブ等）はこまめにアルコール除菌を行います。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・予備のマスク、非接触型の体温計の用意をします。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・ゴミ箱は屋外に設置します。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・ペットボトル等の飲食のゴミは各自で持ち帰りをお願いします。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参加者</a:t>
            </a:r>
            <a:r>
              <a:rPr lang="en-US" altLang="ja-JP" sz="1050" dirty="0">
                <a:latin typeface="BIZ UDPゴシック" panose="020B0400000000000000" pitchFamily="50" charset="-128"/>
                <a:ea typeface="BIZ UDPゴシック" panose="020B0400000000000000" pitchFamily="50" charset="-128"/>
              </a:rPr>
              <a:t>]</a:t>
            </a:r>
          </a:p>
          <a:p>
            <a:r>
              <a:rPr kumimoji="1" lang="ja-JP" altLang="en-US" sz="1050" dirty="0">
                <a:latin typeface="BIZ UDPゴシック" panose="020B0400000000000000" pitchFamily="50" charset="-128"/>
                <a:ea typeface="BIZ UDPゴシック" panose="020B0400000000000000" pitchFamily="50" charset="-128"/>
              </a:rPr>
              <a:t>　　　　　・入場前に非接触型の体温計での検温を行います</a:t>
            </a:r>
            <a:r>
              <a:rPr lang="ja-JP" altLang="en-US" sz="1050" dirty="0">
                <a:latin typeface="BIZ UDPゴシック" panose="020B0400000000000000" pitchFamily="50" charset="-128"/>
                <a:ea typeface="BIZ UDPゴシック" panose="020B0400000000000000" pitchFamily="50" charset="-128"/>
              </a:rPr>
              <a:t>。</a:t>
            </a:r>
            <a:endParaRPr kumimoji="1"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kumimoji="1" lang="ja-JP" altLang="en-US" sz="1050" dirty="0">
                <a:latin typeface="BIZ UDPゴシック" panose="020B0400000000000000" pitchFamily="50" charset="-128"/>
                <a:ea typeface="BIZ UDPゴシック" panose="020B0400000000000000" pitchFamily="50" charset="-128"/>
              </a:rPr>
              <a:t>コート内で試合中以外の参加者は、控え選手も含めてマスク着用を</a:t>
            </a:r>
            <a:r>
              <a:rPr lang="ja-JP" altLang="en-US" sz="1050" dirty="0">
                <a:latin typeface="BIZ UDPゴシック" panose="020B0400000000000000" pitchFamily="50" charset="-128"/>
                <a:ea typeface="BIZ UDPゴシック" panose="020B0400000000000000" pitchFamily="50" charset="-128"/>
              </a:rPr>
              <a:t>求めます。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（タオル、マスク置きとして選手用の座席を用意します。）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・タオル、飲み物等の共用をしないよう注意喚起を行います。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・ハイタッチや握手を禁止します。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・大声での応援は自粛し、拍手で応援していただきます。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・例年行われている優勝チームのトイレ掃除は中止します。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・ビブスの洗濯は、保体部員ではなく選手各自でお願いします。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・選手待機場所としてブルーシートは使用しません。</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試合</a:t>
            </a:r>
            <a:r>
              <a:rPr lang="en-US" altLang="ja-JP" sz="1050" dirty="0">
                <a:latin typeface="BIZ UDPゴシック" panose="020B0400000000000000" pitchFamily="50" charset="-128"/>
                <a:ea typeface="BIZ UDPゴシック" panose="020B0400000000000000" pitchFamily="50" charset="-128"/>
              </a:rPr>
              <a:t>]</a:t>
            </a:r>
          </a:p>
          <a:p>
            <a:r>
              <a:rPr lang="ja-JP" altLang="en-US" sz="1050" dirty="0">
                <a:latin typeface="BIZ UDPゴシック" panose="020B0400000000000000" pitchFamily="50" charset="-128"/>
                <a:ea typeface="BIZ UDPゴシック" panose="020B0400000000000000" pitchFamily="50" charset="-128"/>
              </a:rPr>
              <a:t>　　　　　・１試合終了都度、ボールや座席、得点板等人が触れる可能性のある個所を</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アルコール除菌を行います。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・審判用のホイッスルをブザーに変更します。</a:t>
            </a:r>
            <a:endParaRPr lang="en-US" altLang="ja-JP" sz="1050" dirty="0">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333374" y="8984159"/>
            <a:ext cx="6143626" cy="900246"/>
          </a:xfrm>
          <a:prstGeom prst="rect">
            <a:avLst/>
          </a:prstGeom>
          <a:noFill/>
        </p:spPr>
        <p:txBody>
          <a:bodyPr wrap="square" rtlCol="0">
            <a:spAutoFit/>
          </a:bodyPr>
          <a:lstStyle/>
          <a:p>
            <a:r>
              <a:rPr lang="ja-JP" altLang="en-US" sz="1050" dirty="0">
                <a:latin typeface="BIZ UDPゴシック" panose="020B0400000000000000" pitchFamily="50" charset="-128"/>
                <a:ea typeface="BIZ UDPゴシック" panose="020B0400000000000000" pitchFamily="50" charset="-128"/>
              </a:rPr>
              <a:t>●開催可否の判断</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・今後の新型コロナウィルス感染症対策の状況により開催可否の判断をします。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６月５日～６月１９日（大会当日）の午前中の間に行政や津市教育委員会よりイベントや</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行事の中止の措置が取られた場合は、学校と</a:t>
            </a:r>
            <a:r>
              <a:rPr lang="en-US" altLang="ja-JP" sz="1050" dirty="0">
                <a:latin typeface="BIZ UDPゴシック" panose="020B0400000000000000" pitchFamily="50" charset="-128"/>
                <a:ea typeface="BIZ UDPゴシック" panose="020B0400000000000000" pitchFamily="50" charset="-128"/>
              </a:rPr>
              <a:t>PTA</a:t>
            </a:r>
            <a:r>
              <a:rPr lang="ja-JP" altLang="en-US" sz="1050" dirty="0">
                <a:latin typeface="BIZ UDPゴシック" panose="020B0400000000000000" pitchFamily="50" charset="-128"/>
                <a:ea typeface="BIZ UDPゴシック" panose="020B0400000000000000" pitchFamily="50" charset="-128"/>
              </a:rPr>
              <a:t>本部と協議し、大会中止とさせて</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いただきます。</a:t>
            </a:r>
            <a:endParaRPr lang="en-US" altLang="ja-JP" sz="105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0295913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TotalTime>
  <Words>864</Words>
  <Application>Microsoft Office PowerPoint</Application>
  <PresentationFormat>A4 210 x 297 mm</PresentationFormat>
  <Paragraphs>52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坂本 正子</cp:lastModifiedBy>
  <cp:revision>38</cp:revision>
  <dcterms:created xsi:type="dcterms:W3CDTF">2020-10-03T12:58:59Z</dcterms:created>
  <dcterms:modified xsi:type="dcterms:W3CDTF">2021-04-05T11:00:45Z</dcterms:modified>
</cp:coreProperties>
</file>